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9"/>
  </p:notesMasterIdLst>
  <p:handoutMasterIdLst>
    <p:handoutMasterId r:id="rId30"/>
  </p:handoutMasterIdLst>
  <p:sldIdLst>
    <p:sldId id="258" r:id="rId2"/>
    <p:sldId id="352" r:id="rId3"/>
    <p:sldId id="415" r:id="rId4"/>
    <p:sldId id="432" r:id="rId5"/>
    <p:sldId id="416" r:id="rId6"/>
    <p:sldId id="417" r:id="rId7"/>
    <p:sldId id="418" r:id="rId8"/>
    <p:sldId id="420" r:id="rId9"/>
    <p:sldId id="419" r:id="rId10"/>
    <p:sldId id="427" r:id="rId11"/>
    <p:sldId id="414" r:id="rId12"/>
    <p:sldId id="412" r:id="rId13"/>
    <p:sldId id="425" r:id="rId14"/>
    <p:sldId id="428" r:id="rId15"/>
    <p:sldId id="433" r:id="rId16"/>
    <p:sldId id="423" r:id="rId17"/>
    <p:sldId id="424" r:id="rId18"/>
    <p:sldId id="405" r:id="rId19"/>
    <p:sldId id="404" r:id="rId20"/>
    <p:sldId id="406" r:id="rId21"/>
    <p:sldId id="411" r:id="rId22"/>
    <p:sldId id="426" r:id="rId23"/>
    <p:sldId id="429" r:id="rId24"/>
    <p:sldId id="407" r:id="rId25"/>
    <p:sldId id="430" r:id="rId26"/>
    <p:sldId id="431" r:id="rId27"/>
    <p:sldId id="422" r:id="rId28"/>
  </p:sldIdLst>
  <p:sldSz cx="9144000" cy="6858000" type="screen4x3"/>
  <p:notesSz cx="7315200" cy="96012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FFFF"/>
    <a:srgbClr val="CCCCFF"/>
    <a:srgbClr val="FFFFCC"/>
    <a:srgbClr val="C1FCFF"/>
    <a:srgbClr val="00B7C0"/>
    <a:srgbClr val="491CA4"/>
    <a:srgbClr val="FFCC00"/>
    <a:srgbClr val="FF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13" autoAdjust="0"/>
    <p:restoredTop sz="94610" autoAdjust="0"/>
  </p:normalViewPr>
  <p:slideViewPr>
    <p:cSldViewPr>
      <p:cViewPr varScale="1">
        <p:scale>
          <a:sx n="80" d="100"/>
          <a:sy n="80" d="100"/>
        </p:scale>
        <p:origin x="68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918"/>
    </p:cViewPr>
  </p:sorterViewPr>
  <p:notesViewPr>
    <p:cSldViewPr>
      <p:cViewPr varScale="1">
        <p:scale>
          <a:sx n="59" d="100"/>
          <a:sy n="59" d="100"/>
        </p:scale>
        <p:origin x="-2544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169632" cy="4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841" y="3"/>
            <a:ext cx="3169631" cy="4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120137"/>
            <a:ext cx="3169632" cy="4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841" y="9120137"/>
            <a:ext cx="3169631" cy="4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EBAACB-DA11-4FD3-9A22-B6EA4A9B81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283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169632" cy="4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841" y="3"/>
            <a:ext cx="3169631" cy="4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383" y="4560067"/>
            <a:ext cx="5852160" cy="432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120137"/>
            <a:ext cx="3169632" cy="4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841" y="9120137"/>
            <a:ext cx="3169631" cy="4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A0161E-2CFF-471E-9BE6-4666C5E96BD5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427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49686-922A-4F70-93C5-977E7BA3B370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7550"/>
            <a:ext cx="4803775" cy="360362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6" y="4557716"/>
            <a:ext cx="5362575" cy="4325937"/>
          </a:xfrm>
          <a:noFill/>
          <a:ln/>
        </p:spPr>
        <p:txBody>
          <a:bodyPr/>
          <a:lstStyle/>
          <a:p>
            <a:r>
              <a:rPr lang="en-US" sz="1000" dirty="0"/>
              <a:t>… we need standards describing the service interfaces and data encoding</a:t>
            </a:r>
          </a:p>
        </p:txBody>
      </p:sp>
    </p:spTree>
    <p:extLst>
      <p:ext uri="{BB962C8B-B14F-4D97-AF65-F5344CB8AC3E}">
        <p14:creationId xmlns:p14="http://schemas.microsoft.com/office/powerpoint/2010/main" val="682120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A3B3A-C900-4A22-8DBC-FBE95BD00F31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94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294115-A06A-4135-AF81-A096DDA782F5}" type="slidenum">
              <a:rPr lang="en-US"/>
              <a:pPr/>
              <a:t>18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362" y="4560572"/>
            <a:ext cx="5357706" cy="431387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80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294115-A06A-4135-AF81-A096DDA782F5}" type="slidenum">
              <a:rPr lang="en-US"/>
              <a:pPr/>
              <a:t>19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362" y="4560572"/>
            <a:ext cx="5357706" cy="431387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46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294115-A06A-4135-AF81-A096DDA782F5}" type="slidenum">
              <a:rPr lang="en-US"/>
              <a:pPr/>
              <a:t>20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362" y="4560572"/>
            <a:ext cx="5357706" cy="431387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50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A3B3A-C900-4A22-8DBC-FBE95BD00F31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3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161E-2CFF-471E-9BE6-4666C5E96BD5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58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161E-2CFF-471E-9BE6-4666C5E96BD5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007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161E-2CFF-471E-9BE6-4666C5E96BD5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93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F3EDA-C509-4B9B-930F-3BA3AD1DCA4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5" y="4559302"/>
            <a:ext cx="5362575" cy="4321175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11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F3EDA-C509-4B9B-930F-3BA3AD1DCA4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5" y="4559302"/>
            <a:ext cx="5362575" cy="4321175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A3B3A-C900-4A22-8DBC-FBE95BD00F3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7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A3B3A-C900-4A22-8DBC-FBE95BD00F3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05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161E-2CFF-471E-9BE6-4666C5E96BD5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55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8013" y="1341438"/>
            <a:ext cx="5570537" cy="1470025"/>
          </a:xfrm>
        </p:spPr>
        <p:txBody>
          <a:bodyPr bIns="4680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 VOOR DE TITEL, ARIAL NARROW BOLD 26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8013" y="2733675"/>
            <a:ext cx="557530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RUIMTE VOOR DE SUBTITEL ARIAL NARROW C18/26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402388"/>
            <a:ext cx="3937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84168" y="6495268"/>
            <a:ext cx="374650" cy="2882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90F961-B8C2-4970-BE96-A4DE28C8D3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63538"/>
            <a:ext cx="1951038" cy="5248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63538"/>
            <a:ext cx="5702300" cy="524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402388"/>
            <a:ext cx="3937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84168" y="6495268"/>
            <a:ext cx="374650" cy="2882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876768-86E6-420A-B3C4-159BD09761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08" y="608521"/>
            <a:ext cx="7766470" cy="1137048"/>
          </a:xfrm>
          <a:prstGeom prst="rect">
            <a:avLst/>
          </a:prstGeom>
        </p:spPr>
        <p:txBody>
          <a:bodyPr lIns="82287" tIns="41143" rIns="82287" bIns="4114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907" y="6246622"/>
            <a:ext cx="1899106" cy="451391"/>
          </a:xfrm>
          <a:prstGeom prst="rect">
            <a:avLst/>
          </a:prstGeom>
        </p:spPr>
        <p:txBody>
          <a:bodyPr lIns="82287" tIns="41143" rIns="82287" bIns="41143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3736" y="6246622"/>
            <a:ext cx="2890813" cy="451391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72" y="6246622"/>
            <a:ext cx="1900534" cy="451391"/>
          </a:xfrm>
        </p:spPr>
        <p:txBody>
          <a:bodyPr/>
          <a:lstStyle>
            <a:lvl1pPr>
              <a:defRPr/>
            </a:lvl1pPr>
          </a:lstStyle>
          <a:p>
            <a:fld id="{86A12062-45B9-4AEA-B8C7-A22689367C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4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525344"/>
            <a:ext cx="374650" cy="47625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15BDD95-14C3-4519-A722-3C54FF7E4E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402388"/>
            <a:ext cx="3937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84168" y="6495268"/>
            <a:ext cx="374650" cy="2882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890181-BA00-43ED-89CC-3190278F90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2051050"/>
            <a:ext cx="3824288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6188" y="2051050"/>
            <a:ext cx="38258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375" y="6402388"/>
            <a:ext cx="3937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84168" y="6495268"/>
            <a:ext cx="374650" cy="2882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AB5D37-92DE-4AA2-BD89-1C8D5EC4F3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5375" y="6402388"/>
            <a:ext cx="3937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84168" y="6495268"/>
            <a:ext cx="374650" cy="2882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4A5BEC-468B-4AC6-A6FE-F8A75983CB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84168" y="6495268"/>
            <a:ext cx="374650" cy="28820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82D35AC6-FF4B-4925-8CE0-9ADBE3A0A5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5375" y="6402388"/>
            <a:ext cx="3937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84168" y="6495268"/>
            <a:ext cx="374650" cy="28820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B52810F7-CA27-4223-9B87-985E9558E0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375" y="6402388"/>
            <a:ext cx="3937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84168" y="6495268"/>
            <a:ext cx="374650" cy="2882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403C1F-0F73-43D6-9F5B-68C5C7B2B3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375" y="6402388"/>
            <a:ext cx="3937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84168" y="6495268"/>
            <a:ext cx="374650" cy="2882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94FA7A-C149-46FE-8BEA-E7C29626BD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5" descr="UT_Logo_Black_E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7141" y="6332538"/>
            <a:ext cx="2098675" cy="417512"/>
          </a:xfrm>
          <a:prstGeom prst="rect">
            <a:avLst/>
          </a:prstGeom>
          <a:noFill/>
        </p:spPr>
      </p:pic>
      <p:sp>
        <p:nvSpPr>
          <p:cNvPr id="1085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116632"/>
            <a:ext cx="7805738" cy="47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051050"/>
            <a:ext cx="7802563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08553" name="Picture 9" descr="Itc_logo transparan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6225" y="6010275"/>
            <a:ext cx="508000" cy="59372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5938" y="0"/>
            <a:ext cx="9716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8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255588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2pPr>
      <a:lvl3pPr marL="801688" indent="-238125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077913" indent="-250825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13446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608" y="620688"/>
            <a:ext cx="81003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217143"/>
            <a:ext cx="7805738" cy="1195633"/>
          </a:xfrm>
        </p:spPr>
        <p:txBody>
          <a:bodyPr/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Crowdsourcing in National Mapping 2017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An International Workshop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Leuven, Belgium April 3rd and 4th 2017</a:t>
            </a:r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3995936" y="1837678"/>
            <a:ext cx="4968552" cy="28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538163" indent="-2809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801688" indent="-238125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077913" indent="-250825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Hackathon Challenge Introduction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9698" y="3573016"/>
            <a:ext cx="3597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Rob Lemmens</a:t>
            </a:r>
          </a:p>
          <a:p>
            <a:endParaRPr lang="en-US" sz="1600" dirty="0"/>
          </a:p>
          <a:p>
            <a:r>
              <a:rPr lang="en-US" sz="1600" dirty="0"/>
              <a:t>University of </a:t>
            </a:r>
            <a:r>
              <a:rPr lang="en-US" sz="1600" dirty="0" err="1"/>
              <a:t>Twente</a:t>
            </a:r>
            <a:endParaRPr lang="en-US" sz="1600" dirty="0"/>
          </a:p>
          <a:p>
            <a:r>
              <a:rPr lang="en-US" sz="1600" dirty="0"/>
              <a:t>Faculty of Geo-Information Science and Earth Observation (ITC)</a:t>
            </a:r>
          </a:p>
          <a:p>
            <a:r>
              <a:rPr lang="en-US" sz="1600" dirty="0" err="1"/>
              <a:t>Enschede</a:t>
            </a:r>
            <a:r>
              <a:rPr lang="en-US" sz="1600" dirty="0"/>
              <a:t>,</a:t>
            </a:r>
          </a:p>
          <a:p>
            <a:r>
              <a:rPr lang="en-US" sz="1600" dirty="0"/>
              <a:t>The Netherlands</a:t>
            </a:r>
          </a:p>
          <a:p>
            <a:endParaRPr lang="en-US" sz="1600" dirty="0"/>
          </a:p>
          <a:p>
            <a:r>
              <a:rPr lang="en-US" sz="1600" dirty="0"/>
              <a:t>r.l.g.Lemmens@utwente.nl</a:t>
            </a:r>
          </a:p>
          <a:p>
            <a:endParaRPr lang="en-US" sz="1600" dirty="0"/>
          </a:p>
        </p:txBody>
      </p:sp>
      <p:pic>
        <p:nvPicPr>
          <p:cNvPr id="10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100737" cy="23114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42" y="3090655"/>
            <a:ext cx="5160796" cy="3650509"/>
          </a:xfrm>
          <a:prstGeom prst="rect">
            <a:avLst/>
          </a:prstGeom>
        </p:spPr>
      </p:pic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5176" y="164637"/>
            <a:ext cx="8045215" cy="7402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Datathon</a:t>
            </a:r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COST ENERGIC Project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124744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Cycling the city – Paris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TEAM: Antonello Romano, Stefano Picascia, Cristina Capineri, Michela Teobaldi. LADEST LAB. - University of Siena</a:t>
            </a:r>
          </a:p>
          <a:p>
            <a:endParaRPr lang="it-IT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1524000" algn="l"/>
              </a:tabLst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Background: 	Catchment area of public transport can be increased by 	using 	bike as first part of trip. </a:t>
            </a:r>
          </a:p>
          <a:p>
            <a:pPr>
              <a:tabLst>
                <a:tab pos="1524000" algn="l"/>
              </a:tabLst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Objective: 	Use VGI to detect relevant cycling paths (recorded by cyclists).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5" y="3573016"/>
            <a:ext cx="2883144" cy="1721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3" y="5229200"/>
            <a:ext cx="3413760" cy="10210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AC6-FF4B-4925-8CE0-9ADBE3A0A58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56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5176" y="164637"/>
            <a:ext cx="8045215" cy="7402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Combining data and software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53" y="935502"/>
            <a:ext cx="6577136" cy="485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589" y="978020"/>
            <a:ext cx="1376958" cy="1886943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539552" y="1515798"/>
            <a:ext cx="6583560" cy="1047750"/>
          </a:xfrm>
          <a:prstGeom prst="rect">
            <a:avLst/>
          </a:prstGeom>
        </p:spPr>
        <p:txBody>
          <a:bodyPr/>
          <a:lstStyle>
            <a:lvl1pPr marL="255588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801688" indent="-238125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077913" indent="-250825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52400" indent="0">
              <a:buFont typeface="Wingdings" pitchFamily="2" charset="2"/>
              <a:buNone/>
            </a:pPr>
            <a:r>
              <a:rPr lang="en-US" kern="0" dirty="0"/>
              <a:t>App using Linked Data visualizer and Space-Time-Cube</a:t>
            </a:r>
            <a:endParaRPr lang="nl-NL" kern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2079014"/>
            <a:ext cx="5688632" cy="3088877"/>
          </a:xfrm>
          <a:prstGeom prst="rect">
            <a:avLst/>
          </a:prstGeom>
        </p:spPr>
      </p:pic>
      <p:sp>
        <p:nvSpPr>
          <p:cNvPr id="14" name="Text Placeholder 1"/>
          <p:cNvSpPr txBox="1">
            <a:spLocks/>
          </p:cNvSpPr>
          <p:nvPr/>
        </p:nvSpPr>
        <p:spPr>
          <a:xfrm>
            <a:off x="2907382" y="3890528"/>
            <a:ext cx="1104639" cy="4518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2C6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72C6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2C6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72C6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2C6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72C6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2C6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72C6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2C6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72C6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152400" indent="0">
              <a:buFont typeface="Arial"/>
              <a:buNone/>
            </a:pPr>
            <a:r>
              <a:rPr lang="en-US" sz="2000" dirty="0"/>
              <a:t>Ob21</a:t>
            </a:r>
            <a:endParaRPr lang="nl-NL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5735074"/>
            <a:ext cx="3068563" cy="6933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558" y="5589240"/>
            <a:ext cx="2105794" cy="1106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50" y="5324475"/>
            <a:ext cx="5485606" cy="4105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AC6-FF4B-4925-8CE0-9ADBE3A0A58F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8420" y="3414062"/>
            <a:ext cx="2262386" cy="85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0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5176" y="164637"/>
            <a:ext cx="8045215" cy="7402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App development – JRC Digital Earth Lab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69054"/>
            <a:ext cx="8748464" cy="50509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AC6-FF4B-4925-8CE0-9ADBE3A0A58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86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5176" y="164637"/>
            <a:ext cx="8045215" cy="7402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EU Copernicus Masters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38120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AC6-FF4B-4925-8CE0-9ADBE3A0A58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13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5176" y="164637"/>
            <a:ext cx="8909312" cy="7402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Lots on health, government, … and little on maps…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284984"/>
            <a:ext cx="8100391" cy="2939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64704"/>
            <a:ext cx="2185070" cy="79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598" y="980728"/>
            <a:ext cx="6516216" cy="248422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AC6-FF4B-4925-8CE0-9ADBE3A0A58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16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1403648" y="2492896"/>
            <a:ext cx="6264696" cy="7402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Challenge examples for </a:t>
            </a:r>
          </a:p>
          <a:p>
            <a:pPr algn="ctr"/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Mapping and Cadastral Agencies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AC6-FF4B-4925-8CE0-9ADBE3A0A58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250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380" y="908720"/>
            <a:ext cx="800745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380" y="155831"/>
            <a:ext cx="7805738" cy="473174"/>
          </a:xfrm>
        </p:spPr>
        <p:txBody>
          <a:bodyPr/>
          <a:lstStyle/>
          <a:p>
            <a:pPr eaLnBrk="1" hangingPunct="1"/>
            <a:r>
              <a:rPr lang="en-U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Dutch Cadastre – Boundary stones pilot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67" y="1468150"/>
            <a:ext cx="8002371" cy="42347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DD95-14C3-4519-A722-3C54FF7E4E8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767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62950"/>
            <a:ext cx="7805738" cy="473174"/>
          </a:xfrm>
        </p:spPr>
        <p:txBody>
          <a:bodyPr/>
          <a:lstStyle/>
          <a:p>
            <a:r>
              <a:rPr lang="nl-NL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VGI Application for toponymic data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6538"/>
            <a:ext cx="5799667" cy="4349750"/>
          </a:xfrm>
        </p:spPr>
      </p:pic>
      <p:pic>
        <p:nvPicPr>
          <p:cNvPr id="6" name="Picture 4" descr="Front Cover GIMA style"/>
          <p:cNvPicPr>
            <a:picLocks noChangeAspect="1" noChangeArrowheads="1"/>
          </p:cNvPicPr>
          <p:nvPr/>
        </p:nvPicPr>
        <p:blipFill>
          <a:blip r:embed="rId3" cstate="print"/>
          <a:srcRect b="83543"/>
          <a:stretch>
            <a:fillRect/>
          </a:stretch>
        </p:blipFill>
        <p:spPr bwMode="auto">
          <a:xfrm>
            <a:off x="2750121" y="5589240"/>
            <a:ext cx="2232248" cy="61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kadaste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997609"/>
            <a:ext cx="1762199" cy="7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55808"/>
            <a:ext cx="2019600" cy="43204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DD95-14C3-4519-A722-3C54FF7E4E8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238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223460" cy="384253"/>
          </a:xfrm>
          <a:ln/>
        </p:spPr>
        <p:txBody>
          <a:bodyPr lIns="0" tIns="0" rIns="0" bIns="0" anchor="t"/>
          <a:lstStyle/>
          <a:p>
            <a:pPr>
              <a:lnSpc>
                <a:spcPct val="95000"/>
              </a:lnSpc>
              <a:tabLst>
                <a:tab pos="0" algn="l"/>
                <a:tab pos="411480" algn="l"/>
                <a:tab pos="822960" algn="l"/>
                <a:tab pos="1234440" algn="l"/>
                <a:tab pos="1645920" algn="l"/>
                <a:tab pos="2057400" algn="l"/>
                <a:tab pos="2468880" algn="l"/>
                <a:tab pos="2880360" algn="l"/>
                <a:tab pos="3291840" algn="l"/>
                <a:tab pos="3703320" algn="l"/>
                <a:tab pos="4114800" algn="l"/>
                <a:tab pos="4526280" algn="l"/>
                <a:tab pos="4937760" algn="l"/>
                <a:tab pos="5349240" algn="l"/>
                <a:tab pos="5760720" algn="l"/>
                <a:tab pos="6172200" algn="l"/>
                <a:tab pos="6583680" algn="l"/>
                <a:tab pos="6995160" algn="l"/>
                <a:tab pos="7406640" algn="l"/>
                <a:tab pos="7818120" algn="l"/>
                <a:tab pos="8229600" algn="l"/>
              </a:tabLst>
            </a:pPr>
            <a:r>
              <a:rPr lang="en-US" sz="320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Mapillary</a:t>
            </a:r>
            <a:r>
              <a:rPr lang="en-US" sz="32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Street Photos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71" y="748308"/>
            <a:ext cx="8248650" cy="2495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212976"/>
            <a:ext cx="5874246" cy="311580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6A12062-45B9-4AEA-B8C7-A22689367CB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09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223460" cy="384253"/>
          </a:xfrm>
          <a:ln/>
        </p:spPr>
        <p:txBody>
          <a:bodyPr lIns="0" tIns="0" rIns="0" bIns="0" anchor="t"/>
          <a:lstStyle/>
          <a:p>
            <a:pPr>
              <a:lnSpc>
                <a:spcPct val="95000"/>
              </a:lnSpc>
              <a:tabLst>
                <a:tab pos="0" algn="l"/>
                <a:tab pos="411480" algn="l"/>
                <a:tab pos="822960" algn="l"/>
                <a:tab pos="1234440" algn="l"/>
                <a:tab pos="1645920" algn="l"/>
                <a:tab pos="2057400" algn="l"/>
                <a:tab pos="2468880" algn="l"/>
                <a:tab pos="2880360" algn="l"/>
                <a:tab pos="3291840" algn="l"/>
                <a:tab pos="3703320" algn="l"/>
                <a:tab pos="4114800" algn="l"/>
                <a:tab pos="4526280" algn="l"/>
                <a:tab pos="4937760" algn="l"/>
                <a:tab pos="5349240" algn="l"/>
                <a:tab pos="5760720" algn="l"/>
                <a:tab pos="6172200" algn="l"/>
                <a:tab pos="6583680" algn="l"/>
                <a:tab pos="6995160" algn="l"/>
                <a:tab pos="7406640" algn="l"/>
                <a:tab pos="7818120" algn="l"/>
                <a:tab pos="8229600" algn="l"/>
              </a:tabLst>
            </a:pPr>
            <a:r>
              <a:rPr lang="en-US" sz="320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OpenStreetMap</a:t>
            </a:r>
            <a:r>
              <a:rPr lang="en-US" sz="32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Notes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19906"/>
            <a:ext cx="8434688" cy="44630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6A12062-45B9-4AEA-B8C7-A22689367CB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87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5177" y="164637"/>
            <a:ext cx="6806204" cy="7402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Marathons of development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99592" y="1268760"/>
            <a:ext cx="7725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2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Hackathon: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event in which software developers and subject-matter-experts collaborate intensively on a software project.</a:t>
            </a:r>
          </a:p>
          <a:p>
            <a:pPr marL="800100" lvl="1" indent="-342900">
              <a:buSzPct val="1100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Creating new software</a:t>
            </a:r>
          </a:p>
          <a:p>
            <a:pPr marL="800100" lvl="1" indent="-342900">
              <a:buSzPct val="1100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Combining existing software</a:t>
            </a:r>
            <a:endParaRPr lang="en-GB" sz="2400" dirty="0"/>
          </a:p>
          <a:p>
            <a:pPr marL="342900" lvl="0" indent="-342900"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Datathon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: An event to add value to data by processing it with existing software.</a:t>
            </a:r>
          </a:p>
          <a:p>
            <a:pPr marL="342900" lvl="0" indent="-342900"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Mapathon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: An event to improve map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AC6-FF4B-4925-8CE0-9ADBE3A0A58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29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223460" cy="384253"/>
          </a:xfrm>
          <a:ln/>
        </p:spPr>
        <p:txBody>
          <a:bodyPr lIns="0" tIns="0" rIns="0" bIns="0" anchor="t"/>
          <a:lstStyle/>
          <a:p>
            <a:pPr>
              <a:lnSpc>
                <a:spcPct val="95000"/>
              </a:lnSpc>
              <a:tabLst>
                <a:tab pos="0" algn="l"/>
                <a:tab pos="411480" algn="l"/>
                <a:tab pos="822960" algn="l"/>
                <a:tab pos="1234440" algn="l"/>
                <a:tab pos="1645920" algn="l"/>
                <a:tab pos="2057400" algn="l"/>
                <a:tab pos="2468880" algn="l"/>
                <a:tab pos="2880360" algn="l"/>
                <a:tab pos="3291840" algn="l"/>
                <a:tab pos="3703320" algn="l"/>
                <a:tab pos="4114800" algn="l"/>
                <a:tab pos="4526280" algn="l"/>
                <a:tab pos="4937760" algn="l"/>
                <a:tab pos="5349240" algn="l"/>
                <a:tab pos="5760720" algn="l"/>
                <a:tab pos="6172200" algn="l"/>
                <a:tab pos="6583680" algn="l"/>
                <a:tab pos="6995160" algn="l"/>
                <a:tab pos="7406640" algn="l"/>
                <a:tab pos="7818120" algn="l"/>
                <a:tab pos="8229600" algn="l"/>
              </a:tabLst>
            </a:pPr>
            <a:r>
              <a:rPr lang="en-US" sz="3200" b="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OpenStreetMap</a:t>
            </a:r>
            <a:r>
              <a:rPr lang="en-US" sz="32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Tasking Manager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36712"/>
            <a:ext cx="8426396" cy="49595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6A12062-45B9-4AEA-B8C7-A22689367CB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76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29507"/>
            <a:ext cx="8208912" cy="473174"/>
          </a:xfrm>
        </p:spPr>
        <p:txBody>
          <a:bodyPr/>
          <a:lstStyle/>
          <a:p>
            <a:pPr eaLnBrk="1" hangingPunct="1"/>
            <a:r>
              <a:rPr lang="en-US" sz="32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OpenStreetMap</a:t>
            </a:r>
            <a:r>
              <a:rPr lang="en-U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edits in Space-Time-Cube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96751"/>
            <a:ext cx="5538584" cy="5245149"/>
          </a:xfrm>
          <a:prstGeom prst="rect">
            <a:avLst/>
          </a:prstGeom>
        </p:spPr>
      </p:pic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827584" y="1124744"/>
            <a:ext cx="1619792" cy="41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801688" indent="-238125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077913" indent="-250825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IN" kern="0"/>
              <a:t>Haiti region</a:t>
            </a:r>
          </a:p>
          <a:p>
            <a:pPr marL="0" indent="0">
              <a:buFont typeface="Wingdings" pitchFamily="2" charset="2"/>
              <a:buNone/>
            </a:pPr>
            <a:endParaRPr lang="en-IN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DD95-14C3-4519-A722-3C54FF7E4E8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3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5177" y="164637"/>
            <a:ext cx="6806204" cy="7402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Hackathon – Creation of challenges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172400" cy="1842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2384" y="2898862"/>
            <a:ext cx="7725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2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endParaRPr lang="en-GB" sz="2400" dirty="0"/>
          </a:p>
          <a:p>
            <a:pPr marL="342900" lvl="0" indent="-342900"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Authors</a:t>
            </a:r>
          </a:p>
          <a:p>
            <a:pPr marL="342900" lvl="0" indent="-342900"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and problem</a:t>
            </a:r>
          </a:p>
          <a:p>
            <a:pPr marL="342900" lvl="0" indent="-342900"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  <a:p>
            <a:pPr marL="342900" lvl="0" indent="-342900"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Data needed</a:t>
            </a:r>
          </a:p>
          <a:p>
            <a:pPr marL="342900" lvl="0" indent="-342900"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Intended users</a:t>
            </a:r>
          </a:p>
          <a:p>
            <a:pPr marL="342900" lvl="0" indent="-342900"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Software guidelines</a:t>
            </a:r>
          </a:p>
          <a:p>
            <a:pPr marL="342900" lvl="0" indent="-342900"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Incentives for hackathon participants (Learning, Prize)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AC6-FF4B-4925-8CE0-9ADBE3A0A58F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91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5177" y="164637"/>
            <a:ext cx="6806204" cy="7402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Hackathon – Creation of challenges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559" y="1701231"/>
            <a:ext cx="2361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Mapping and Cadastral </a:t>
            </a:r>
          </a:p>
          <a:p>
            <a:pPr>
              <a:buSzPct val="120000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agency </a:t>
            </a:r>
          </a:p>
          <a:p>
            <a:pPr>
              <a:buSzPct val="120000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processes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30" y="3313803"/>
            <a:ext cx="1927762" cy="1863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1" y="3418042"/>
            <a:ext cx="1872208" cy="1811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10" y="3233748"/>
            <a:ext cx="1935315" cy="18722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20626" y="3754352"/>
            <a:ext cx="1400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Your name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3314160" y="960655"/>
            <a:ext cx="2361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I know about: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2350279" y="2599850"/>
            <a:ext cx="2361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Crowdsourcing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4837465" y="2184351"/>
            <a:ext cx="2015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Application development</a:t>
            </a:r>
            <a:endParaRPr lang="en-GB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29" y="3203660"/>
            <a:ext cx="1892735" cy="183101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80312" y="2426598"/>
            <a:ext cx="1193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Other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559" y="5279339"/>
            <a:ext cx="1520367" cy="153484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16207" y="3830056"/>
            <a:ext cx="1400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Your name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5395019" y="3725369"/>
            <a:ext cx="1400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Your name</a:t>
            </a:r>
            <a:endParaRPr lang="en-GB" sz="2400" dirty="0"/>
          </a:p>
        </p:txBody>
      </p:sp>
      <p:sp>
        <p:nvSpPr>
          <p:cNvPr id="23" name="Rectangle 22"/>
          <p:cNvSpPr/>
          <p:nvPr/>
        </p:nvSpPr>
        <p:spPr>
          <a:xfrm>
            <a:off x="7621898" y="3703668"/>
            <a:ext cx="1400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Your name</a:t>
            </a:r>
            <a:endParaRPr lang="en-GB" sz="2400" dirty="0"/>
          </a:p>
        </p:txBody>
      </p:sp>
      <p:sp>
        <p:nvSpPr>
          <p:cNvPr id="26" name="Right Brace 25"/>
          <p:cNvSpPr/>
          <p:nvPr/>
        </p:nvSpPr>
        <p:spPr>
          <a:xfrm rot="16200000">
            <a:off x="4325377" y="-2632605"/>
            <a:ext cx="348686" cy="8563003"/>
          </a:xfrm>
          <a:prstGeom prst="rightBrac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AC6-FF4B-4925-8CE0-9ADBE3A0A58F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256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5177" y="164637"/>
            <a:ext cx="6806204" cy="7402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Hackathon – timing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86948" y="1556792"/>
            <a:ext cx="77014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 April 2017 Workshop Leuven: First ideas on challenges and discussion on mode of operation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May 2017: Circulation of workshop report to NMCAs, invitation of additional ideas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June 2017: Call for Hackathon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Sept 2017: Selection of winning team(s) 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Oct/Nov/Dec 2017: Presentation of results at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EuroSDR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meeting</a:t>
            </a:r>
            <a:endParaRPr lang="nl-NL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AC6-FF4B-4925-8CE0-9ADBE3A0A58F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674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5177" y="164637"/>
            <a:ext cx="6806204" cy="7402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Expected hackathon output</a:t>
            </a:r>
            <a:endParaRPr lang="en-GB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268760"/>
            <a:ext cx="77255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A short report containing:</a:t>
            </a:r>
            <a:endParaRPr lang="nl-NL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General working of your application</a:t>
            </a:r>
            <a:endParaRPr lang="nl-NL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Justification of the originality and novelty of your approach </a:t>
            </a:r>
            <a:endParaRPr lang="nl-NL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A description of the data and methods and external sources you used (with links to these such that your work can be reproduced) </a:t>
            </a:r>
            <a:endParaRPr lang="nl-NL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An explanation of the obstacles encountered in carrying out the hackathon, recommendations for further work.</a:t>
            </a:r>
            <a:endParaRPr lang="nl-NL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A 2 minute video pitch presenting your application</a:t>
            </a:r>
            <a:endParaRPr lang="nl-NL" sz="2400" dirty="0"/>
          </a:p>
          <a:p>
            <a:pPr marL="342900" lvl="0" indent="-342900"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AC6-FF4B-4925-8CE0-9ADBE3A0A58F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8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179512" y="180641"/>
            <a:ext cx="6806204" cy="7402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Judging criteria</a:t>
            </a:r>
            <a:endParaRPr lang="en-GB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556792"/>
            <a:ext cx="7725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Overall quality of the entry to the hackathon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Originality and novelty of the approach taken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Quality of the description of the data and tools used, especially with respect to reproducibility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Soundness of the approach taken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Potential scientific, societal and policy impacts of the results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Quality and engagement in the video pitch </a:t>
            </a:r>
          </a:p>
          <a:p>
            <a:pPr lvl="0">
              <a:spcAft>
                <a:spcPts val="0"/>
              </a:spcAft>
              <a:buSzPct val="120000"/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AC6-FF4B-4925-8CE0-9ADBE3A0A58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162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51495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AC6-FF4B-4925-8CE0-9ADBE3A0A58F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18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5177" y="164637"/>
            <a:ext cx="6806204" cy="7402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Ingredients of a hackathon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3568" y="126876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Planning: 1 event (1-2 days), Split event (Call-Development-Presentation)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 developers,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subject-matter-experts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Incentives: Learning, Prizes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Challenges: Feasible tasks as part of overall plan and follow-up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vary from general proof-of-concept to specific development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AC6-FF4B-4925-8CE0-9ADBE3A0A58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83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2555776" y="2780928"/>
            <a:ext cx="4248472" cy="7402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Hackathon examples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AC6-FF4B-4925-8CE0-9ADBE3A0A58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92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53218"/>
            <a:ext cx="3888432" cy="771525"/>
          </a:xfrm>
        </p:spPr>
        <p:txBody>
          <a:bodyPr/>
          <a:lstStyle/>
          <a:p>
            <a:pPr eaLnBrk="1" hangingPunct="1"/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Project Human Sensor Web</a:t>
            </a:r>
            <a:b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(Zanzibar-Tanzania)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1313135" y="1483059"/>
            <a:ext cx="28268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338138">
              <a:spcBef>
                <a:spcPct val="4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000" b="1" dirty="0">
                <a:latin typeface="Trebuchet MS" pitchFamily="34" charset="0"/>
              </a:rPr>
              <a:t>Billboard at water tap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53219"/>
            <a:ext cx="4104456" cy="5860654"/>
          </a:xfrm>
          <a:prstGeom prst="rect">
            <a:avLst/>
          </a:prstGeom>
        </p:spPr>
      </p:pic>
      <p:pic>
        <p:nvPicPr>
          <p:cNvPr id="3074" name="Picture 2" descr="Mobile technology to fix hand pumps in Af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429000"/>
            <a:ext cx="2621272" cy="197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2762" y="2606382"/>
            <a:ext cx="28268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338138">
              <a:spcBef>
                <a:spcPct val="4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000" b="1" dirty="0">
                <a:latin typeface="Trebuchet MS" pitchFamily="34" charset="0"/>
              </a:rPr>
              <a:t>Text messages on water availability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DD95-14C3-4519-A722-3C54FF7E4E8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5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6509"/>
            <a:ext cx="7805738" cy="473174"/>
          </a:xfrm>
        </p:spPr>
        <p:txBody>
          <a:bodyPr/>
          <a:lstStyle/>
          <a:p>
            <a:pPr eaLnBrk="1" hangingPunct="1"/>
            <a:r>
              <a:rPr lang="en-U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Human Sensor Web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578035" y="750269"/>
            <a:ext cx="649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338138">
              <a:spcBef>
                <a:spcPct val="4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000" b="1" dirty="0">
                <a:latin typeface="Trebuchet MS" pitchFamily="34" charset="0"/>
              </a:rPr>
              <a:t>End user application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035" y="1340768"/>
            <a:ext cx="8497853" cy="45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DD95-14C3-4519-A722-3C54FF7E4E8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805738" cy="473174"/>
          </a:xfrm>
        </p:spPr>
        <p:txBody>
          <a:bodyPr/>
          <a:lstStyle/>
          <a:p>
            <a:pPr eaLnBrk="1" hangingPunct="1"/>
            <a:r>
              <a:rPr lang="en-U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Challenges</a:t>
            </a:r>
            <a:r>
              <a:rPr lang="en-US" sz="3200" dirty="0"/>
              <a:t>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DD95-14C3-4519-A722-3C54FF7E4E8F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34405"/>
            <a:ext cx="8246690" cy="53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8800"/>
            <a:ext cx="7805738" cy="473174"/>
          </a:xfrm>
        </p:spPr>
        <p:txBody>
          <a:bodyPr/>
          <a:lstStyle/>
          <a:p>
            <a:pPr eaLnBrk="1" hangingPunct="1"/>
            <a:r>
              <a:rPr lang="en-US" sz="32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Hackathon</a:t>
            </a:r>
            <a:r>
              <a:rPr lang="en-U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Tanzania  </a:t>
            </a:r>
          </a:p>
        </p:txBody>
      </p:sp>
      <p:pic>
        <p:nvPicPr>
          <p:cNvPr id="4100" name="Picture 4" descr="https://sites.google.com/site/sematanzania/_/rsrc/1337780313222/activities-and-events/first-sema-hackathon/SEMAhack_66.jpg?height=212&amp;width=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93" y="892649"/>
            <a:ext cx="3924840" cy="26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13" y="3604039"/>
            <a:ext cx="3189053" cy="2391790"/>
          </a:xfrm>
          <a:prstGeom prst="rect">
            <a:avLst/>
          </a:prstGeom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515790" y="909510"/>
            <a:ext cx="3840186" cy="25914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Challenges:</a:t>
            </a:r>
          </a:p>
          <a:p>
            <a:r>
              <a:rPr lang="en-US" sz="2000" dirty="0"/>
              <a:t>1 Input: USSD App</a:t>
            </a:r>
          </a:p>
          <a:p>
            <a:r>
              <a:rPr lang="en-US" sz="2000" dirty="0"/>
              <a:t>2 Input: Android App</a:t>
            </a:r>
          </a:p>
          <a:p>
            <a:r>
              <a:rPr lang="en-US" sz="2000" dirty="0"/>
              <a:t>3 Interoperability</a:t>
            </a:r>
          </a:p>
          <a:p>
            <a:r>
              <a:rPr lang="en-US" sz="2000" dirty="0"/>
              <a:t>4 Output: Ontology-based Web</a:t>
            </a:r>
          </a:p>
          <a:p>
            <a:r>
              <a:rPr lang="en-US" sz="2000" dirty="0"/>
              <a:t>5 Output: Android App</a:t>
            </a:r>
          </a:p>
          <a:p>
            <a:pPr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3694829"/>
            <a:ext cx="4878848" cy="2316392"/>
          </a:xfrm>
          <a:prstGeom prst="rect">
            <a:avLst/>
          </a:prstGeom>
        </p:spPr>
      </p:pic>
      <p:sp>
        <p:nvSpPr>
          <p:cNvPr id="3" name="Circular Arrow 2"/>
          <p:cNvSpPr/>
          <p:nvPr/>
        </p:nvSpPr>
        <p:spPr>
          <a:xfrm rot="5400000">
            <a:off x="2816131" y="2328510"/>
            <a:ext cx="1638488" cy="223145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697588"/>
              <a:gd name="adj5" fmla="val 12500"/>
            </a:avLst>
          </a:prstGeom>
          <a:solidFill>
            <a:srgbClr val="0070C0"/>
          </a:solidFill>
          <a:ln>
            <a:solidFill>
              <a:srgbClr val="491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DD95-14C3-4519-A722-3C54FF7E4E8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33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2880320" cy="4248472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131840" y="1412776"/>
            <a:ext cx="2952328" cy="432048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228184" y="2996952"/>
            <a:ext cx="2770906" cy="3716313"/>
          </a:xfrm>
          <a:prstGeom prst="rect">
            <a:avLst/>
          </a:prstGeom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26474"/>
            <a:ext cx="83581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Mobile App for reporting on water point status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10F7-CA27-4223-9B87-985E9558E0F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ITC_UT_EN_4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0070C0"/>
      </a:hlink>
      <a:folHlink>
        <a:srgbClr val="0070C0"/>
      </a:folHlink>
    </a:clrScheme>
    <a:fontScheme name="2_ITC_UT_EN_4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TC_UT_EN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C_UT_EN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C_UT_EN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C_UT_EN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C_UT_EN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C_UT_EN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TC_UT_EN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TC_UT_EN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TC_UT_EN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TC_UT_EN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TC_UT_EN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TC_UT_EN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TC_UT_EN_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C_UT_EN_4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12399</TotalTime>
  <Words>581</Words>
  <Application>Microsoft Office PowerPoint</Application>
  <PresentationFormat>On-screen Show (4:3)</PresentationFormat>
  <Paragraphs>145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Courier New</vt:lpstr>
      <vt:lpstr>Times New Roman</vt:lpstr>
      <vt:lpstr>Trebuchet MS</vt:lpstr>
      <vt:lpstr>Verdana</vt:lpstr>
      <vt:lpstr>Wingdings</vt:lpstr>
      <vt:lpstr>2_ITC_UT_EN_4</vt:lpstr>
      <vt:lpstr>Crowdsourcing in National Mapping 2017 An International Workshop Leuven, Belgium April 3rd and 4th 2017</vt:lpstr>
      <vt:lpstr>PowerPoint Presentation</vt:lpstr>
      <vt:lpstr>PowerPoint Presentation</vt:lpstr>
      <vt:lpstr>PowerPoint Presentation</vt:lpstr>
      <vt:lpstr>Project Human Sensor Web (Zanzibar-Tanzania)</vt:lpstr>
      <vt:lpstr>Human Sensor Web</vt:lpstr>
      <vt:lpstr>Challenges  </vt:lpstr>
      <vt:lpstr>Hackathon Tanzania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Dutch Cadastre – Boundary stones pilot</vt:lpstr>
      <vt:lpstr>VGI Application for toponymic data</vt:lpstr>
      <vt:lpstr>Mapillary Street Photos</vt:lpstr>
      <vt:lpstr>OpenStreetMap Notes</vt:lpstr>
      <vt:lpstr>OpenStreetMap Tasking Manager</vt:lpstr>
      <vt:lpstr>OpenStreetMap edits in Space-Time-Cube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Geo-information produced by the crowd</dc:title>
  <dc:creator>lemmens</dc:creator>
  <cp:lastModifiedBy>Rob Lemmens</cp:lastModifiedBy>
  <cp:revision>424</cp:revision>
  <dcterms:created xsi:type="dcterms:W3CDTF">2011-03-29T17:32:39Z</dcterms:created>
  <dcterms:modified xsi:type="dcterms:W3CDTF">2017-04-02T23:22:08Z</dcterms:modified>
</cp:coreProperties>
</file>